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439" r:id="rId2"/>
    <p:sldId id="422" r:id="rId3"/>
    <p:sldId id="458" r:id="rId4"/>
    <p:sldId id="447" r:id="rId5"/>
    <p:sldId id="450" r:id="rId6"/>
    <p:sldId id="462" r:id="rId7"/>
    <p:sldId id="446" r:id="rId8"/>
    <p:sldId id="452" r:id="rId9"/>
    <p:sldId id="460" r:id="rId10"/>
    <p:sldId id="461" r:id="rId11"/>
    <p:sldId id="463" r:id="rId12"/>
    <p:sldId id="451" r:id="rId13"/>
    <p:sldId id="449" r:id="rId14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38150" indent="190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877888" indent="365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17625" indent="53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757363" indent="714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1663" userDrawn="1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pos="148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6" orient="horz" pos="1570">
          <p15:clr>
            <a:srgbClr val="A4A3A4"/>
          </p15:clr>
        </p15:guide>
        <p15:guide id="7" pos="3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63B"/>
    <a:srgbClr val="19502E"/>
    <a:srgbClr val="A6CE39"/>
    <a:srgbClr val="4B7553"/>
    <a:srgbClr val="D8E0CD"/>
    <a:srgbClr val="80A827"/>
    <a:srgbClr val="7CA421"/>
    <a:srgbClr val="94AB66"/>
    <a:srgbClr val="FFD105"/>
    <a:srgbClr val="F0B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1" autoAdjust="0"/>
  </p:normalViewPr>
  <p:slideViewPr>
    <p:cSldViewPr>
      <p:cViewPr varScale="1">
        <p:scale>
          <a:sx n="81" d="100"/>
          <a:sy n="81" d="100"/>
        </p:scale>
        <p:origin x="96" y="552"/>
      </p:cViewPr>
      <p:guideLst>
        <p:guide orient="horz" pos="2478"/>
        <p:guide pos="1663"/>
        <p:guide orient="horz" pos="3657"/>
        <p:guide pos="1481"/>
        <p:guide orient="horz" pos="4110"/>
        <p:guide orient="horz" pos="1570"/>
        <p:guide pos="3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9295956-5B59-4A14-A67C-DDED4B972704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7" tIns="45554" rIns="91107" bIns="4555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867"/>
            <a:ext cx="5438775" cy="4468420"/>
          </a:xfrm>
          <a:prstGeom prst="rect">
            <a:avLst/>
          </a:prstGeom>
        </p:spPr>
        <p:txBody>
          <a:bodyPr vert="horz" lIns="91107" tIns="45554" rIns="91107" bIns="4555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137"/>
            <a:ext cx="2946400" cy="496491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137"/>
            <a:ext cx="2946400" cy="496491"/>
          </a:xfrm>
          <a:prstGeom prst="rect">
            <a:avLst/>
          </a:prstGeom>
        </p:spPr>
        <p:txBody>
          <a:bodyPr vert="horz" wrap="square" lIns="91107" tIns="45554" rIns="91107" bIns="455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1B9E4B-B2BD-4774-B7F3-22DCC33D7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8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7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76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7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8F2B1-34B8-45B6-8A67-8C7ECC6629D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434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570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58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57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2335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48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17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B6D81-A333-4765-BCA9-AA6985F8D79D}" type="datetime1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B9E8-7EFB-4344-98B2-C680EF117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00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12331-A295-4B33-B7E6-5F3E72B06590}" type="datetime1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9583-6F9C-49CC-9751-91FA313A8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012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9E5A-DF4E-4A21-8C43-D1E4525D9804}" type="datetime1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6C19-52D9-448C-9202-94EC0F7A5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39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568B3-D0A7-46B3-8EEF-39A94CD1829F}" type="datetime1">
              <a:rPr lang="ru-RU" smtClean="0"/>
              <a:t>12.01.2021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970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 txBox="1">
            <a:spLocks/>
          </p:cNvSpPr>
          <p:nvPr userDrawn="1"/>
        </p:nvSpPr>
        <p:spPr>
          <a:xfrm>
            <a:off x="11708947" y="6515252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defTabSz="1218082" fontAlgn="base">
              <a:spcBef>
                <a:spcPct val="0"/>
              </a:spcBef>
              <a:spcAft>
                <a:spcPct val="0"/>
              </a:spcAft>
              <a:defRPr/>
            </a:pPr>
            <a:fld id="{42C328C1-A84F-4A39-A664-DBA00541A8C6}" type="slidenum">
              <a:rPr lang="en-US" sz="1217" smtClean="0">
                <a:solidFill>
                  <a:srgbClr val="FFFFFF">
                    <a:lumMod val="50000"/>
                  </a:srgbClr>
                </a:solidFill>
                <a:cs typeface="Arial"/>
              </a:rPr>
              <a:pPr algn="ctr" defTabSz="121808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17" dirty="0">
              <a:solidFill>
                <a:srgbClr val="FFFFFF">
                  <a:lumMod val="50000"/>
                </a:srgb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75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41EB5-F8CB-4BDB-90B2-B76ECBB315E0}" type="datetime1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B1D7-0F8B-42AC-8307-BB8C7F672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8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7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7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6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C2A86-8E19-49D2-B5F2-A5BDA5EC6948}" type="datetime1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53C1-EC5B-4255-BD34-7D061BF01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13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40CF-C151-4699-8027-1C8157ADCB76}" type="datetime1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3B91-465E-41C1-B3FB-8BF026197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8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4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5063-CC68-40F2-9DF9-B5A19C4BB620}" type="datetime1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3EA9-A88C-495B-B91E-CB23C4E70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2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92D55-B6AA-44E3-BA13-AA69544F0D22}" type="datetime1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D37C-68FD-4C40-A1EE-70D3E8A810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47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08497-6410-4D01-A8B9-1DA4BB84B375}" type="datetime1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65B8-B6BB-460C-8D38-CE231FAABB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52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6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9CDA-37F9-4CF1-819C-2A1CD2A6F25F}" type="datetime1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2852-FE35-4D3A-9B3A-C0CE482C7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0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76A7B0-FA11-4989-8DF5-667D7AE0AE66}" type="datetime1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92CBA1-13A7-4CA4-BA14-1A06B534E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3958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879174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18761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75834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8621" indent="-3286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805" indent="-2746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7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32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074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72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315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902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48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8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7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6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4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93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52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08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95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plastikservice57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stroydom57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&#1084;&#1077;&#1095;&#1090;&#1072;&#1090;&#1091;&#1090;.&#1088;&#1092;/prajs-list.html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trufanovaaa@orel.rshb.ru" TargetMode="External"/><Relationship Id="rId4" Type="http://schemas.openxmlformats.org/officeDocument/2006/relationships/hyperlink" Target="mailto:HohlovaYuG@orel.rshb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novproect.ru/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ooo-imperial.r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sf57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16" y="2204864"/>
            <a:ext cx="5051212" cy="2400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 eaLnBrk="1" latinLnBrk="0" hangingPunct="1">
              <a:buNone/>
              <a:defRPr sz="3000" b="0" u="sng" spc="10">
                <a:solidFill>
                  <a:srgbClr val="35663B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400" b="1" u="none" dirty="0" smtClean="0"/>
              <a:t>НЕДВИЖИМОСТЬ</a:t>
            </a:r>
            <a:endParaRPr lang="ru-RU" sz="2400" b="1" u="none" dirty="0"/>
          </a:p>
          <a:p>
            <a:r>
              <a:rPr lang="ru-RU" sz="2400" b="1" u="none" dirty="0"/>
              <a:t>В </a:t>
            </a:r>
            <a:r>
              <a:rPr lang="ru-RU" sz="2400" b="1" u="none" dirty="0" smtClean="0"/>
              <a:t>ОРЛОВСКОЙ </a:t>
            </a:r>
            <a:r>
              <a:rPr lang="ru-RU" sz="2400" b="1" u="none" dirty="0"/>
              <a:t>ОБЛАСТИ</a:t>
            </a:r>
            <a:r>
              <a:rPr lang="ru-RU" sz="2400" u="none" dirty="0"/>
              <a:t> по программе сельская ипотека под 2,7% годовых</a:t>
            </a:r>
          </a:p>
        </p:txBody>
      </p:sp>
      <p:pic>
        <p:nvPicPr>
          <p:cNvPr id="5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" y="6021288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1268760"/>
            <a:ext cx="5956920" cy="396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Placeholder 6"/>
          <p:cNvSpPr txBox="1">
            <a:spLocks/>
          </p:cNvSpPr>
          <p:nvPr/>
        </p:nvSpPr>
        <p:spPr>
          <a:xfrm>
            <a:off x="307185" y="274777"/>
            <a:ext cx="5992059" cy="70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 eaLnBrk="1" latinLnBrk="0" hangingPunct="1">
              <a:buNone/>
              <a:defRPr sz="3000" b="0" spc="10">
                <a:solidFill>
                  <a:srgbClr val="35663B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Строительство индивидуального жилого дома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305618" y="29941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305618" y="351909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305618" y="404492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299244" y="2478630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299244" y="45799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336504" y="250723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301736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529736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68212" y="5991564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587909" y="6034922"/>
            <a:ext cx="99423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7185" y="1124744"/>
            <a:ext cx="11261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1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Аккредитована подрядная организация</a:t>
            </a:r>
            <a:r>
              <a:rPr lang="ru-RU" sz="2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 ООО </a:t>
            </a:r>
            <a:r>
              <a:rPr lang="ru-RU" sz="2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«</a:t>
            </a:r>
            <a:r>
              <a:rPr lang="ru-RU" sz="2000" spc="10" dirty="0" err="1" smtClean="0">
                <a:solidFill>
                  <a:srgbClr val="35663B"/>
                </a:solidFill>
                <a:latin typeface="Arial" panose="020B0604020202020204" pitchFamily="34" charset="0"/>
              </a:rPr>
              <a:t>Пластиксервис</a:t>
            </a:r>
            <a:r>
              <a:rPr lang="ru-RU" sz="2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»                                          Сайт: </a:t>
            </a:r>
            <a:r>
              <a:rPr lang="en-US" sz="2000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hlinkClick r:id="rId4"/>
              </a:rPr>
              <a:t>http://</a:t>
            </a:r>
            <a:r>
              <a:rPr lang="en-US" sz="2000" spc="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hlinkClick r:id="rId4"/>
              </a:rPr>
              <a:t>plastikservice57.ru</a:t>
            </a:r>
            <a:r>
              <a:rPr lang="ru-RU" sz="2000" spc="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ru-RU" sz="2000" spc="10" dirty="0">
                <a:solidFill>
                  <a:srgbClr val="35663B"/>
                </a:solidFill>
                <a:latin typeface="Arial" panose="020B0604020202020204" pitchFamily="34" charset="0"/>
              </a:rPr>
              <a:t>Контакты: </a:t>
            </a:r>
            <a:r>
              <a:rPr lang="ru-RU" sz="2000" dirty="0"/>
              <a:t>+7(48677)7-25 </a:t>
            </a:r>
            <a:r>
              <a:rPr lang="ru-RU" sz="2000" dirty="0" smtClean="0"/>
              <a:t>84, +</a:t>
            </a:r>
            <a:r>
              <a:rPr lang="ru-RU" sz="2000" dirty="0"/>
              <a:t>7(980)363-31-96</a:t>
            </a:r>
          </a:p>
          <a:p>
            <a:endParaRPr lang="ru-RU" sz="2000" spc="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73B91-465E-41C1-B3FB-8BF026197A81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64" y="1865444"/>
            <a:ext cx="5953125" cy="1171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4431" y="3107225"/>
            <a:ext cx="7896225" cy="2762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19093"/>
            <a:ext cx="3999345" cy="214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2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Placeholder 6"/>
          <p:cNvSpPr txBox="1">
            <a:spLocks/>
          </p:cNvSpPr>
          <p:nvPr/>
        </p:nvSpPr>
        <p:spPr>
          <a:xfrm>
            <a:off x="307185" y="274777"/>
            <a:ext cx="5992059" cy="70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 eaLnBrk="1" latinLnBrk="0" hangingPunct="1">
              <a:buNone/>
              <a:defRPr sz="3000" b="0" spc="10">
                <a:solidFill>
                  <a:srgbClr val="35663B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Строительство индивидуального жилого дома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305618" y="29941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305618" y="351909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305618" y="404492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299244" y="2478630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299244" y="45799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336504" y="250723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301736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529736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68212" y="5991564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587909" y="6034922"/>
            <a:ext cx="99423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7185" y="1124744"/>
            <a:ext cx="11261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spc="1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Аккредитована подрядная организация</a:t>
            </a:r>
            <a:r>
              <a:rPr lang="ru-RU" sz="2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 </a:t>
            </a:r>
            <a:r>
              <a:rPr lang="ru-RU" sz="2000" b="1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ООО «</a:t>
            </a:r>
            <a:r>
              <a:rPr lang="ru-RU" sz="2000" b="1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СЗ </a:t>
            </a:r>
            <a:r>
              <a:rPr lang="ru-RU" sz="2000" b="1" spc="10" dirty="0" err="1" smtClean="0">
                <a:solidFill>
                  <a:srgbClr val="35663B"/>
                </a:solidFill>
                <a:latin typeface="Arial" panose="020B0604020202020204" pitchFamily="34" charset="0"/>
              </a:rPr>
              <a:t>Стройдом</a:t>
            </a:r>
            <a:r>
              <a:rPr lang="ru-RU" sz="2000" b="1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» </a:t>
            </a:r>
            <a:r>
              <a:rPr lang="ru-RU" sz="2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Сайт: </a:t>
            </a:r>
            <a:r>
              <a:rPr lang="en-US" sz="2000" spc="10" dirty="0">
                <a:solidFill>
                  <a:srgbClr val="35663B"/>
                </a:solidFill>
                <a:latin typeface="Arial" panose="020B0604020202020204" pitchFamily="34" charset="0"/>
                <a:hlinkClick r:id="rId4"/>
              </a:rPr>
              <a:t>http://</a:t>
            </a:r>
            <a:r>
              <a:rPr lang="en-US" sz="2000" spc="10" dirty="0" smtClean="0">
                <a:solidFill>
                  <a:srgbClr val="35663B"/>
                </a:solidFill>
                <a:latin typeface="Arial" panose="020B0604020202020204" pitchFamily="34" charset="0"/>
                <a:hlinkClick r:id="rId4"/>
              </a:rPr>
              <a:t>stroydom57.ru/</a:t>
            </a:r>
            <a:endParaRPr lang="ru-RU" sz="2000" spc="10" dirty="0" smtClean="0">
              <a:solidFill>
                <a:srgbClr val="35663B"/>
              </a:solidFill>
              <a:latin typeface="Arial" panose="020B0604020202020204" pitchFamily="34" charset="0"/>
            </a:endParaRPr>
          </a:p>
          <a:p>
            <a:r>
              <a:rPr lang="ru-RU" sz="2000" spc="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       </a:t>
            </a:r>
            <a:r>
              <a:rPr lang="ru-RU" sz="2000" spc="10" dirty="0">
                <a:solidFill>
                  <a:srgbClr val="35663B"/>
                </a:solidFill>
                <a:latin typeface="Arial" panose="020B0604020202020204" pitchFamily="34" charset="0"/>
              </a:rPr>
              <a:t>Контакты:</a:t>
            </a:r>
            <a:r>
              <a:rPr lang="ru-RU" sz="2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 </a:t>
            </a:r>
            <a:r>
              <a:rPr lang="ru-RU" sz="2000" dirty="0" smtClean="0"/>
              <a:t>+</a:t>
            </a:r>
            <a:r>
              <a:rPr lang="ru-RU" sz="2000" dirty="0"/>
              <a:t>7(48677) </a:t>
            </a:r>
            <a:r>
              <a:rPr lang="ru-RU" sz="2000" dirty="0" smtClean="0"/>
              <a:t>7-36-77, +</a:t>
            </a:r>
            <a:r>
              <a:rPr lang="ru-RU" sz="2000" dirty="0"/>
              <a:t>7(910) 300-28-07 </a:t>
            </a:r>
          </a:p>
          <a:p>
            <a:pPr algn="r"/>
            <a:endParaRPr lang="ru-RU" sz="2000" spc="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73B91-465E-41C1-B3FB-8BF026197A81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618" y="1524372"/>
            <a:ext cx="3343275" cy="838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69" y="1943473"/>
            <a:ext cx="4140008" cy="3429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1002" y="2424125"/>
            <a:ext cx="7409619" cy="30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4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Placeholder 6"/>
          <p:cNvSpPr txBox="1">
            <a:spLocks/>
          </p:cNvSpPr>
          <p:nvPr/>
        </p:nvSpPr>
        <p:spPr>
          <a:xfrm>
            <a:off x="307185" y="274777"/>
            <a:ext cx="5992059" cy="70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 eaLnBrk="1" latinLnBrk="0" hangingPunct="1">
              <a:buNone/>
              <a:defRPr sz="3000" b="0" spc="10">
                <a:solidFill>
                  <a:srgbClr val="35663B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Строительство индивидуального жилого дома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305618" y="29941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305618" y="351909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305618" y="404492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299244" y="2478630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299244" y="45799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336504" y="250723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301736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529736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68212" y="5991564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587909" y="6034922"/>
            <a:ext cx="99423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7185" y="1124744"/>
            <a:ext cx="11261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1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Коттеджный поселок «Мечта» </a:t>
            </a:r>
            <a:r>
              <a:rPr lang="ru-RU" sz="2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Сайт: </a:t>
            </a:r>
            <a:r>
              <a:rPr lang="en-US" sz="2000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https://</a:t>
            </a:r>
            <a:r>
              <a:rPr lang="ru-RU" sz="2000" spc="1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мечтатут.рф</a:t>
            </a:r>
            <a:endParaRPr lang="ru-RU" sz="2000" spc="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64" y="1488587"/>
            <a:ext cx="5170973" cy="31139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027" y="4293096"/>
            <a:ext cx="8791575" cy="23145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20224" y="1524854"/>
            <a:ext cx="6264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Коттеджный посёлок «Мечта» предлагает участки под ИЖС в Орле </a:t>
            </a:r>
            <a:r>
              <a:rPr lang="ru-RU" sz="1400" dirty="0">
                <a:hlinkClick r:id="rId6"/>
              </a:rPr>
              <a:t>на максимально выгодных условиях</a:t>
            </a:r>
            <a:r>
              <a:rPr lang="ru-RU" sz="1400" dirty="0"/>
              <a:t>. </a:t>
            </a:r>
            <a:r>
              <a:rPr lang="ru-RU" sz="1400" dirty="0" smtClean="0"/>
              <a:t>Обращаясь, </a:t>
            </a:r>
            <a:r>
              <a:rPr lang="ru-RU" sz="1400" dirty="0"/>
              <a:t>вы получаете территорию под строительство загородного дома в экологически чистой и </a:t>
            </a:r>
            <a:r>
              <a:rPr lang="ru-RU" sz="1400" dirty="0" err="1"/>
              <a:t>инфраструктурно</a:t>
            </a:r>
            <a:r>
              <a:rPr lang="ru-RU" sz="1400" dirty="0"/>
              <a:t> развитой зоне в шаговой доступности от центра региона. Предлагаемые </a:t>
            </a:r>
            <a:r>
              <a:rPr lang="ru-RU" sz="1400" dirty="0" smtClean="0"/>
              <a:t>земельные </a:t>
            </a:r>
            <a:r>
              <a:rPr lang="ru-RU" sz="1400" dirty="0"/>
              <a:t>участки под ИЖС окружены одновременно и живописными природными ландшафтами, и всеми благами цивилизации. Рядом со строящимся коттеджным посёлком можно найти и «дышащие» целебным воздухом лесные посадки, и изобилующие рыбой пруды, и наполненные товарами повседневного спроса магазины, и необходимые для полноценного роста и развития детей учебные и досуговые учреждения.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73B91-465E-41C1-B3FB-8BF026197A81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50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84" y="1841963"/>
            <a:ext cx="6052503" cy="4064745"/>
          </a:xfrm>
          <a:custGeom>
            <a:avLst/>
            <a:gdLst/>
            <a:ahLst/>
            <a:cxnLst/>
            <a:rect l="l" t="t" r="r" b="b"/>
            <a:pathLst>
              <a:path w="4641215" h="1467485">
                <a:moveTo>
                  <a:pt x="4640872" y="1467053"/>
                </a:moveTo>
                <a:lnTo>
                  <a:pt x="4640872" y="0"/>
                </a:lnTo>
                <a:lnTo>
                  <a:pt x="0" y="0"/>
                </a:lnTo>
                <a:lnTo>
                  <a:pt x="0" y="1467053"/>
                </a:lnTo>
                <a:lnTo>
                  <a:pt x="4640872" y="14670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113490" y="105690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4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Slobodyan-RA\Desktop\Картинки\iSRDTHYX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52" y="1839912"/>
            <a:ext cx="6095148" cy="4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bject 8"/>
          <p:cNvSpPr txBox="1"/>
          <p:nvPr/>
        </p:nvSpPr>
        <p:spPr>
          <a:xfrm>
            <a:off x="215007" y="2060848"/>
            <a:ext cx="475227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sz="1400" b="1" spc="-20" dirty="0" err="1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Ответственные</a:t>
            </a:r>
            <a:r>
              <a:rPr sz="1400"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сотрудники: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08896" y="2492896"/>
            <a:ext cx="5383047" cy="1067084"/>
            <a:chOff x="208896" y="3448494"/>
            <a:chExt cx="5383047" cy="1067084"/>
          </a:xfrm>
        </p:grpSpPr>
        <p:sp>
          <p:nvSpPr>
            <p:cNvPr id="29" name="object 11"/>
            <p:cNvSpPr txBox="1"/>
            <p:nvPr/>
          </p:nvSpPr>
          <p:spPr>
            <a:xfrm>
              <a:off x="208896" y="3448494"/>
              <a:ext cx="5383047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>
                <a:spcBef>
                  <a:spcPts val="5"/>
                </a:spcBef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r>
                <a:rPr lang="ru-RU" dirty="0" smtClean="0">
                  <a:solidFill>
                    <a:schemeClr val="bg1"/>
                  </a:solidFill>
                </a:rPr>
                <a:t>Начальник службы по развитию партнерского канала продаж 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30" name="object 12"/>
            <p:cNvSpPr txBox="1"/>
            <p:nvPr/>
          </p:nvSpPr>
          <p:spPr>
            <a:xfrm>
              <a:off x="217072" y="3739365"/>
              <a:ext cx="1271327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5"/>
                </a:spcBef>
                <a:defRPr sz="1100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r>
                <a:rPr lang="ru-RU" dirty="0" smtClean="0">
                  <a:solidFill>
                    <a:schemeClr val="bg1"/>
                  </a:solidFill>
                </a:rPr>
                <a:t>Хохлова Юлия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31" name="object 13"/>
            <p:cNvSpPr txBox="1"/>
            <p:nvPr/>
          </p:nvSpPr>
          <p:spPr>
            <a:xfrm>
              <a:off x="217071" y="3954013"/>
              <a:ext cx="192509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5"/>
                </a:spcBef>
                <a:defRPr sz="1100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r>
                <a:rPr dirty="0">
                  <a:solidFill>
                    <a:schemeClr val="bg1"/>
                  </a:solidFill>
                </a:rPr>
                <a:t>Моб.: +7 </a:t>
              </a:r>
              <a:r>
                <a:rPr lang="ru-RU" dirty="0" smtClean="0">
                  <a:solidFill>
                    <a:schemeClr val="bg1"/>
                  </a:solidFill>
                </a:rPr>
                <a:t>920 289 90 60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32" name="object 14"/>
            <p:cNvSpPr txBox="1"/>
            <p:nvPr/>
          </p:nvSpPr>
          <p:spPr>
            <a:xfrm>
              <a:off x="209122" y="4164200"/>
              <a:ext cx="2630981" cy="3513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5"/>
                </a:spcBef>
                <a:defRPr sz="1100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r>
                <a:rPr dirty="0">
                  <a:solidFill>
                    <a:schemeClr val="bg1"/>
                  </a:solidFill>
                </a:rPr>
                <a:t>E-mail: </a:t>
              </a:r>
              <a:r>
                <a:rPr lang="ru-RU" b="1" u="sng" dirty="0">
                  <a:hlinkClick r:id="rId4"/>
                </a:rPr>
                <a:t>HohlovaYuG@orel.rshb.ru</a:t>
              </a:r>
              <a:endParaRPr lang="ru-RU" b="1" dirty="0"/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Заголовок 2"/>
          <p:cNvSpPr txBox="1">
            <a:spLocks/>
          </p:cNvSpPr>
          <p:nvPr/>
        </p:nvSpPr>
        <p:spPr>
          <a:xfrm>
            <a:off x="265890" y="83168"/>
            <a:ext cx="8206374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400" b="0" spc="-20" dirty="0" smtClean="0">
                <a:latin typeface="Proxima Nova" charset="0"/>
                <a:ea typeface="Proxima Nova" charset="0"/>
                <a:cs typeface="Proxima Nova" charset="0"/>
              </a:rPr>
              <a:t>КОНТАКТЫ СОТРУДНИКОВ В Орловском РФ</a:t>
            </a: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17072" y="3611313"/>
            <a:ext cx="5302864" cy="1067084"/>
            <a:chOff x="208897" y="3448494"/>
            <a:chExt cx="5302864" cy="1067084"/>
          </a:xfrm>
        </p:grpSpPr>
        <p:sp>
          <p:nvSpPr>
            <p:cNvPr id="22" name="object 11"/>
            <p:cNvSpPr txBox="1"/>
            <p:nvPr/>
          </p:nvSpPr>
          <p:spPr>
            <a:xfrm>
              <a:off x="208897" y="3448494"/>
              <a:ext cx="5302864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>
                <a:spcBef>
                  <a:spcPts val="5"/>
                </a:spcBef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r>
                <a:rPr lang="ru-RU" dirty="0" smtClean="0">
                  <a:solidFill>
                    <a:schemeClr val="bg1"/>
                  </a:solidFill>
                </a:rPr>
                <a:t>Заместитель начальника отдела розничных продаж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23" name="object 12"/>
            <p:cNvSpPr txBox="1"/>
            <p:nvPr/>
          </p:nvSpPr>
          <p:spPr>
            <a:xfrm>
              <a:off x="217072" y="3739365"/>
              <a:ext cx="1271327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5"/>
                </a:spcBef>
                <a:defRPr sz="1100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marL="9525">
                <a:spcBef>
                  <a:spcPts val="4"/>
                </a:spcBef>
              </a:pPr>
              <a:r>
                <a:rPr lang="ru-RU" dirty="0" smtClean="0">
                  <a:solidFill>
                    <a:schemeClr val="bg1"/>
                  </a:solidFill>
                </a:rPr>
                <a:t>Сидоров Денис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4" name="object 13"/>
            <p:cNvSpPr txBox="1"/>
            <p:nvPr/>
          </p:nvSpPr>
          <p:spPr>
            <a:xfrm>
              <a:off x="217071" y="3954013"/>
              <a:ext cx="192509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5"/>
                </a:spcBef>
                <a:defRPr sz="1100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r>
                <a:rPr dirty="0">
                  <a:solidFill>
                    <a:schemeClr val="bg1"/>
                  </a:solidFill>
                </a:rPr>
                <a:t>Моб.: +7 </a:t>
              </a:r>
              <a:r>
                <a:rPr lang="ru-RU" dirty="0" smtClean="0">
                  <a:solidFill>
                    <a:schemeClr val="bg1"/>
                  </a:solidFill>
                </a:rPr>
                <a:t>910 748 19 12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25" name="object 14"/>
            <p:cNvSpPr txBox="1"/>
            <p:nvPr/>
          </p:nvSpPr>
          <p:spPr>
            <a:xfrm>
              <a:off x="209122" y="4164200"/>
              <a:ext cx="2630981" cy="3513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5"/>
                </a:spcBef>
                <a:defRPr sz="1100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marL="0" defTabSz="879174" eaLnBrk="1" hangingPunct="1"/>
              <a:r>
                <a:rPr dirty="0" smtClean="0">
                  <a:solidFill>
                    <a:schemeClr val="bg1"/>
                  </a:solidFill>
                </a:rPr>
                <a:t>E-mail:</a:t>
              </a:r>
              <a:r>
                <a:rPr lang="ru-RU" dirty="0" smtClean="0">
                  <a:solidFill>
                    <a:schemeClr val="bg1"/>
                  </a:solidFill>
                </a:rPr>
                <a:t> </a:t>
              </a:r>
              <a:r>
                <a:rPr lang="en-US" b="1" u="sng" dirty="0" err="1">
                  <a:solidFill>
                    <a:schemeClr val="tx2"/>
                  </a:solidFill>
                </a:rPr>
                <a:t>dsidorov</a:t>
              </a:r>
              <a:r>
                <a:rPr lang="ru-RU" b="1" u="sng" dirty="0">
                  <a:solidFill>
                    <a:schemeClr val="tx2"/>
                  </a:solidFill>
                </a:rPr>
                <a:t>@</a:t>
              </a:r>
              <a:r>
                <a:rPr lang="en-US" b="1" u="sng" dirty="0" err="1">
                  <a:solidFill>
                    <a:schemeClr val="tx2"/>
                  </a:solidFill>
                </a:rPr>
                <a:t>orel</a:t>
              </a:r>
              <a:r>
                <a:rPr lang="ru-RU" b="1" u="sng" dirty="0">
                  <a:solidFill>
                    <a:schemeClr val="tx2"/>
                  </a:solidFill>
                </a:rPr>
                <a:t>.</a:t>
              </a:r>
              <a:r>
                <a:rPr lang="en-US" b="1" u="sng" dirty="0" err="1">
                  <a:solidFill>
                    <a:schemeClr val="tx2"/>
                  </a:solidFill>
                </a:rPr>
                <a:t>rshb</a:t>
              </a:r>
              <a:r>
                <a:rPr lang="ru-RU" b="1" u="sng" dirty="0">
                  <a:solidFill>
                    <a:schemeClr val="tx2"/>
                  </a:solidFill>
                </a:rPr>
                <a:t>.</a:t>
              </a:r>
              <a:r>
                <a:rPr lang="en-US" b="1" u="sng" dirty="0" err="1">
                  <a:solidFill>
                    <a:schemeClr val="tx2"/>
                  </a:solidFill>
                </a:rPr>
                <a:t>ru</a:t>
              </a:r>
              <a:endParaRPr lang="ru-RU" b="1" u="sng" dirty="0">
                <a:solidFill>
                  <a:schemeClr val="tx2"/>
                </a:solidFill>
              </a:endParaRPr>
            </a:p>
            <a:p>
              <a:endParaRPr lang="en-US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26084" y="4778109"/>
            <a:ext cx="5618314" cy="897807"/>
            <a:chOff x="208897" y="3448494"/>
            <a:chExt cx="5618314" cy="897807"/>
          </a:xfrm>
        </p:grpSpPr>
        <p:sp>
          <p:nvSpPr>
            <p:cNvPr id="36" name="object 11"/>
            <p:cNvSpPr txBox="1"/>
            <p:nvPr/>
          </p:nvSpPr>
          <p:spPr>
            <a:xfrm>
              <a:off x="208897" y="3448494"/>
              <a:ext cx="5618314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>
                <a:spcBef>
                  <a:spcPts val="5"/>
                </a:spcBef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r>
                <a:rPr lang="ru-RU" dirty="0" smtClean="0">
                  <a:solidFill>
                    <a:schemeClr val="bg1"/>
                  </a:solidFill>
                </a:rPr>
                <a:t>Начальник отдела по развитию корпоративного канала продаж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39" name="object 12"/>
            <p:cNvSpPr txBox="1"/>
            <p:nvPr/>
          </p:nvSpPr>
          <p:spPr>
            <a:xfrm>
              <a:off x="217072" y="3739365"/>
              <a:ext cx="1685277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5"/>
                </a:spcBef>
                <a:defRPr sz="1100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r>
                <a:rPr lang="ru-RU" dirty="0" smtClean="0">
                  <a:solidFill>
                    <a:schemeClr val="bg1"/>
                  </a:solidFill>
                </a:rPr>
                <a:t>Труфанова Анастасия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40" name="object 13"/>
            <p:cNvSpPr txBox="1"/>
            <p:nvPr/>
          </p:nvSpPr>
          <p:spPr>
            <a:xfrm>
              <a:off x="217071" y="3954013"/>
              <a:ext cx="192509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5"/>
                </a:spcBef>
                <a:defRPr sz="1100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r>
                <a:rPr dirty="0">
                  <a:solidFill>
                    <a:schemeClr val="bg1"/>
                  </a:solidFill>
                </a:rPr>
                <a:t>Моб.: +7 </a:t>
              </a:r>
              <a:r>
                <a:rPr lang="ru-RU" dirty="0" smtClean="0">
                  <a:solidFill>
                    <a:schemeClr val="bg1"/>
                  </a:solidFill>
                </a:rPr>
                <a:t>010 305 04 68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41" name="object 14"/>
            <p:cNvSpPr txBox="1"/>
            <p:nvPr/>
          </p:nvSpPr>
          <p:spPr>
            <a:xfrm>
              <a:off x="209122" y="4164200"/>
              <a:ext cx="2630981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5"/>
                </a:spcBef>
                <a:defRPr sz="1100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r>
                <a:rPr dirty="0">
                  <a:solidFill>
                    <a:schemeClr val="bg1"/>
                  </a:solidFill>
                </a:rPr>
                <a:t>E-mail</a:t>
              </a:r>
              <a:r>
                <a:rPr dirty="0" smtClean="0">
                  <a:solidFill>
                    <a:schemeClr val="bg1"/>
                  </a:solidFill>
                </a:rPr>
                <a:t>:</a:t>
              </a:r>
              <a:endParaRPr lang="en-US" dirty="0"/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464241"/>
              </p:ext>
            </p:extLst>
          </p:nvPr>
        </p:nvGraphicFramePr>
        <p:xfrm>
          <a:off x="442946" y="5401263"/>
          <a:ext cx="5401452" cy="350520"/>
        </p:xfrm>
        <a:graphic>
          <a:graphicData uri="http://schemas.openxmlformats.org/drawingml/2006/table">
            <a:tbl>
              <a:tblPr/>
              <a:tblGrid>
                <a:gridCol w="216024">
                  <a:extLst>
                    <a:ext uri="{9D8B030D-6E8A-4147-A177-3AD203B41FA5}">
                      <a16:colId xmlns:a16="http://schemas.microsoft.com/office/drawing/2014/main" val="3258555235"/>
                    </a:ext>
                  </a:extLst>
                </a:gridCol>
                <a:gridCol w="5185428">
                  <a:extLst>
                    <a:ext uri="{9D8B030D-6E8A-4147-A177-3AD203B41FA5}">
                      <a16:colId xmlns:a16="http://schemas.microsoft.com/office/drawing/2014/main" val="1000692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sng" kern="1200" spc="-20" dirty="0">
                          <a:solidFill>
                            <a:schemeClr val="tx1"/>
                          </a:solidFill>
                          <a:latin typeface="Proxima Nova" charset="0"/>
                          <a:ea typeface="Proxima Nova" charset="0"/>
                          <a:cs typeface="Proxima Nova" charset="0"/>
                          <a:hlinkClick r:id="rId5"/>
                        </a:rPr>
                        <a:t>trufanovaaa@orel.rshb.ru</a:t>
                      </a:r>
                      <a:endParaRPr lang="en-US" sz="1100" b="1" u="sng" kern="1200" spc="-20" dirty="0">
                        <a:solidFill>
                          <a:schemeClr val="tx1"/>
                        </a:solidFill>
                        <a:latin typeface="Proxima Nova" charset="0"/>
                        <a:ea typeface="Proxima Nova" charset="0"/>
                        <a:cs typeface="Proxima Nov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50594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8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804" y="935369"/>
            <a:ext cx="5954203" cy="43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5250301" y="548680"/>
            <a:ext cx="1349755" cy="1171409"/>
            <a:chOff x="7617931" y="1373630"/>
            <a:chExt cx="1580425" cy="13716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300" b="1" spc="-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744072" y="908720"/>
            <a:ext cx="5289190" cy="4536504"/>
            <a:chOff x="292244" y="1343090"/>
            <a:chExt cx="5289190" cy="4536504"/>
          </a:xfrm>
        </p:grpSpPr>
        <p:sp>
          <p:nvSpPr>
            <p:cNvPr id="36" name="object 9"/>
            <p:cNvSpPr txBox="1"/>
            <p:nvPr/>
          </p:nvSpPr>
          <p:spPr>
            <a:xfrm>
              <a:off x="292244" y="1343090"/>
              <a:ext cx="4032448" cy="47769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125"/>
                </a:spcBef>
                <a:defRPr sz="3000" spc="10">
                  <a:solidFill>
                    <a:srgbClr val="A6CE39"/>
                  </a:solidFill>
                  <a:latin typeface="Arial" panose="020B0604020202020204" pitchFamily="34" charset="0"/>
                </a:defRPr>
              </a:lvl1pPr>
            </a:lstStyle>
            <a:p>
              <a:r>
                <a:rPr lang="ru-RU" dirty="0">
                  <a:solidFill>
                    <a:srgbClr val="35663B"/>
                  </a:solidFill>
                </a:rPr>
                <a:t>Цели кредитования</a:t>
              </a:r>
              <a:endParaRPr dirty="0">
                <a:solidFill>
                  <a:srgbClr val="35663B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338946" y="2340287"/>
              <a:ext cx="5242488" cy="3539307"/>
              <a:chOff x="292236" y="2194530"/>
              <a:chExt cx="5242488" cy="3539307"/>
            </a:xfrm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292241" y="234888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" name="Freeform 5"/>
              <p:cNvSpPr>
                <a:spLocks noEditPoints="1"/>
              </p:cNvSpPr>
              <p:nvPr/>
            </p:nvSpPr>
            <p:spPr bwMode="auto">
              <a:xfrm>
                <a:off x="292236" y="306896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" name="Freeform 5"/>
              <p:cNvSpPr>
                <a:spLocks noEditPoints="1"/>
              </p:cNvSpPr>
              <p:nvPr/>
            </p:nvSpPr>
            <p:spPr bwMode="auto">
              <a:xfrm>
                <a:off x="302717" y="378904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" name="Freeform 5"/>
              <p:cNvSpPr>
                <a:spLocks noEditPoints="1"/>
              </p:cNvSpPr>
              <p:nvPr/>
            </p:nvSpPr>
            <p:spPr bwMode="auto">
              <a:xfrm>
                <a:off x="292244" y="450912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894350" y="2194530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квартиры в готовом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доме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 договору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купли-продажи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894351" y="2916814"/>
                <a:ext cx="419353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квартиры в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строящемся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доме по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ДДУ/договору уступки прав по ДДУ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894350" y="3636894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дома с землей по договору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купли-продажи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879562" y="4365685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земельного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участка и строительство на нем жилого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дома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25" name="Freeform 5"/>
              <p:cNvSpPr>
                <a:spLocks noEditPoints="1"/>
              </p:cNvSpPr>
              <p:nvPr/>
            </p:nvSpPr>
            <p:spPr bwMode="auto">
              <a:xfrm>
                <a:off x="292244" y="5306723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879562" y="5149062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Рефинансирование ипотечного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кредита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,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предоставленного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после 01.01.2020</a:t>
                </a:r>
                <a:r>
                  <a:rPr lang="en-US" sz="1600" spc="-20" dirty="0" smtClean="0">
                    <a:latin typeface="Arial" panose="020B0604020202020204" pitchFamily="34" charset="0"/>
                    <a:ea typeface="Proxima Nova" charset="0"/>
                  </a:rPr>
                  <a:t>*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</p:grpSp>
        <p:sp>
          <p:nvSpPr>
            <p:cNvPr id="39" name="object 13"/>
            <p:cNvSpPr/>
            <p:nvPr/>
          </p:nvSpPr>
          <p:spPr>
            <a:xfrm>
              <a:off x="316684" y="1902009"/>
              <a:ext cx="3672000" cy="17145"/>
            </a:xfrm>
            <a:custGeom>
              <a:avLst/>
              <a:gdLst/>
              <a:ahLst/>
              <a:cxnLst/>
              <a:rect l="l" t="t" r="r" b="b"/>
              <a:pathLst>
                <a:path w="3461385" h="17145">
                  <a:moveTo>
                    <a:pt x="3460953" y="16683"/>
                  </a:moveTo>
                  <a:lnTo>
                    <a:pt x="3460953" y="0"/>
                  </a:lnTo>
                  <a:lnTo>
                    <a:pt x="0" y="0"/>
                  </a:lnTo>
                  <a:lnTo>
                    <a:pt x="0" y="16683"/>
                  </a:lnTo>
                  <a:lnTo>
                    <a:pt x="3460953" y="16683"/>
                  </a:lnTo>
                  <a:close/>
                </a:path>
              </a:pathLst>
            </a:custGeom>
            <a:solidFill>
              <a:srgbClr val="35663B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A6CE39"/>
                </a:solidFill>
              </a:endParaRPr>
            </a:p>
          </p:txBody>
        </p:sp>
      </p:grpSp>
      <p:pic>
        <p:nvPicPr>
          <p:cNvPr id="56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191344" y="6323879"/>
            <a:ext cx="8562248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 smtClean="0">
                <a:latin typeface="Arial" panose="020B0604020202020204" pitchFamily="34" charset="0"/>
              </a:rPr>
              <a:t> 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годовых.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02232" y="5922152"/>
            <a:ext cx="5525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* </a:t>
            </a:r>
            <a:r>
              <a:rPr lang="ru-RU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ипотечный </a:t>
            </a:r>
            <a:r>
              <a:rPr lang="ru-RU" sz="900" dirty="0">
                <a:latin typeface="Arial" panose="020B0604020202020204" pitchFamily="34" charset="0"/>
                <a:ea typeface="Segoe UI" panose="020B0502040204020203" pitchFamily="34" charset="0"/>
              </a:rPr>
              <a:t>кредит должен быть заключен между заемщиком/</a:t>
            </a:r>
            <a:r>
              <a:rPr lang="ru-RU" sz="900" dirty="0" err="1">
                <a:latin typeface="Arial" panose="020B0604020202020204" pitchFamily="34" charset="0"/>
                <a:ea typeface="Segoe UI" panose="020B0502040204020203" pitchFamily="34" charset="0"/>
              </a:rPr>
              <a:t>созаемщиком</a:t>
            </a:r>
            <a:r>
              <a:rPr lang="ru-RU" sz="900" dirty="0">
                <a:latin typeface="Arial" panose="020B0604020202020204" pitchFamily="34" charset="0"/>
                <a:ea typeface="Segoe UI" panose="020B0502040204020203" pitchFamily="34" charset="0"/>
              </a:rPr>
              <a:t> (при наличии) и АО «ДОМ.РФ»/одним из уполномоченных банков – </a:t>
            </a:r>
          </a:p>
          <a:p>
            <a:pPr algn="just"/>
            <a:r>
              <a:rPr lang="ru-RU" sz="900" dirty="0">
                <a:latin typeface="Arial" panose="020B0604020202020204" pitchFamily="34" charset="0"/>
                <a:ea typeface="Segoe UI" panose="020B0502040204020203" pitchFamily="34" charset="0"/>
              </a:rPr>
              <a:t>АО «</a:t>
            </a:r>
            <a:r>
              <a:rPr lang="ru-RU" sz="900" dirty="0" err="1">
                <a:latin typeface="Arial" panose="020B0604020202020204" pitchFamily="34" charset="0"/>
                <a:ea typeface="Segoe UI" panose="020B0502040204020203" pitchFamily="34" charset="0"/>
              </a:rPr>
              <a:t>Россельхозбанк</a:t>
            </a:r>
            <a:r>
              <a:rPr lang="ru-RU" sz="900" dirty="0">
                <a:latin typeface="Arial" panose="020B0604020202020204" pitchFamily="34" charset="0"/>
                <a:ea typeface="Segoe UI" panose="020B0502040204020203" pitchFamily="34" charset="0"/>
              </a:rPr>
              <a:t>», ПАО Сбербанк, АКБ «</a:t>
            </a:r>
            <a:r>
              <a:rPr lang="ru-RU" sz="900" dirty="0" err="1">
                <a:latin typeface="Arial" panose="020B0604020202020204" pitchFamily="34" charset="0"/>
                <a:ea typeface="Segoe UI" panose="020B0502040204020203" pitchFamily="34" charset="0"/>
              </a:rPr>
              <a:t>Энергобанк</a:t>
            </a:r>
            <a:r>
              <a:rPr lang="ru-RU" sz="900" dirty="0">
                <a:latin typeface="Arial" panose="020B0604020202020204" pitchFamily="34" charset="0"/>
                <a:ea typeface="Segoe UI" panose="020B0502040204020203" pitchFamily="34" charset="0"/>
              </a:rPr>
              <a:t>», РНКБ (ПАО), АК БАРС Банк, ПАО «Дальневосточный банк», Банк «Левобережный (ПАО), </a:t>
            </a:r>
            <a:r>
              <a:rPr lang="en-US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Банк </a:t>
            </a:r>
            <a:r>
              <a:rPr lang="ru-RU" sz="900" dirty="0">
                <a:latin typeface="Arial" panose="020B0604020202020204" pitchFamily="34" charset="0"/>
                <a:ea typeface="Segoe UI" panose="020B0502040204020203" pitchFamily="34" charset="0"/>
              </a:rPr>
              <a:t>«Центр-Инвест»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73B91-465E-41C1-B3FB-8BF026197A81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75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53641" b="21266"/>
          <a:stretch/>
        </p:blipFill>
        <p:spPr>
          <a:xfrm>
            <a:off x="0" y="726604"/>
            <a:ext cx="12191999" cy="2206904"/>
          </a:xfrm>
          <a:prstGeom prst="rect">
            <a:avLst/>
          </a:prstGeom>
        </p:spPr>
      </p:pic>
      <p:sp>
        <p:nvSpPr>
          <p:cNvPr id="43" name="object 9"/>
          <p:cNvSpPr txBox="1"/>
          <p:nvPr/>
        </p:nvSpPr>
        <p:spPr>
          <a:xfrm>
            <a:off x="234054" y="2975706"/>
            <a:ext cx="5989206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800" dirty="0">
                <a:solidFill>
                  <a:srgbClr val="35663B"/>
                </a:solidFill>
              </a:rPr>
              <a:t>Требования к заемщикам</a:t>
            </a:r>
            <a:endParaRPr sz="2800" dirty="0">
              <a:solidFill>
                <a:srgbClr val="35663B"/>
              </a:solidFill>
            </a:endParaRPr>
          </a:p>
        </p:txBody>
      </p:sp>
      <p:sp>
        <p:nvSpPr>
          <p:cNvPr id="44" name="object 13"/>
          <p:cNvSpPr/>
          <p:nvPr/>
        </p:nvSpPr>
        <p:spPr>
          <a:xfrm>
            <a:off x="246596" y="3474124"/>
            <a:ext cx="4536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pic>
        <p:nvPicPr>
          <p:cNvPr id="47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9"/>
          <p:cNvSpPr txBox="1"/>
          <p:nvPr/>
        </p:nvSpPr>
        <p:spPr>
          <a:xfrm>
            <a:off x="6751227" y="2973844"/>
            <a:ext cx="5348487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800" dirty="0">
                <a:solidFill>
                  <a:srgbClr val="35663B"/>
                </a:solidFill>
              </a:rPr>
              <a:t>Список документов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01207" y="3516632"/>
            <a:ext cx="528845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200" spc="-20" dirty="0" smtClean="0">
                <a:latin typeface="Arial" panose="020B0604020202020204" pitchFamily="34" charset="0"/>
                <a:ea typeface="Proxima Nova" charset="0"/>
              </a:rPr>
              <a:t>Заявление-анкета</a:t>
            </a:r>
            <a:endParaRPr lang="ru-RU" sz="1200" spc="-20" dirty="0"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1800"/>
              </a:spcBef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Паспорт гражданина РФ или документ, его заменяющий (удостоверение личности для лиц, которые проходят военную службу</a:t>
            </a:r>
            <a:r>
              <a:rPr lang="ru-RU" sz="1200" spc="-20" dirty="0" smtClean="0">
                <a:latin typeface="Arial" panose="020B0604020202020204" pitchFamily="34" charset="0"/>
                <a:ea typeface="Proxima Nova" charset="0"/>
              </a:rPr>
              <a:t>), СНИЛС, ИНН </a:t>
            </a:r>
            <a:endParaRPr lang="ru-RU" sz="1200" spc="-20" dirty="0"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1800"/>
              </a:spcBef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Для мужчин в возрасте до 27 лет (включительно) – военный билет или удостоверение граждан, подлежащих первичной </a:t>
            </a:r>
            <a:r>
              <a:rPr lang="ru-RU" sz="1200" spc="-20" dirty="0" smtClean="0">
                <a:latin typeface="Arial" panose="020B0604020202020204" pitchFamily="34" charset="0"/>
                <a:ea typeface="Proxima Nova" charset="0"/>
              </a:rPr>
              <a:t>постановке  на </a:t>
            </a: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воинский учет (приписное свидетельство) </a:t>
            </a:r>
          </a:p>
          <a:p>
            <a:pPr>
              <a:spcBef>
                <a:spcPts val="1800"/>
              </a:spcBef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 о семейном положении/наличии детей</a:t>
            </a:r>
          </a:p>
          <a:p>
            <a:pPr>
              <a:spcBef>
                <a:spcPts val="1800"/>
              </a:spcBef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Документы, подтверждающие финансовое состояние и трудовую занятость</a:t>
            </a:r>
          </a:p>
          <a:p>
            <a:pPr>
              <a:spcBef>
                <a:spcPts val="1800"/>
              </a:spcBef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 по кредитуемому объекту недвижимости</a:t>
            </a:r>
          </a:p>
        </p:txBody>
      </p:sp>
      <p:sp>
        <p:nvSpPr>
          <p:cNvPr id="12" name="object 13"/>
          <p:cNvSpPr/>
          <p:nvPr/>
        </p:nvSpPr>
        <p:spPr>
          <a:xfrm>
            <a:off x="6787619" y="3474696"/>
            <a:ext cx="349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264458" y="4780496"/>
            <a:ext cx="5989206" cy="46230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pPr defTabSz="879174">
              <a:buSzPct val="100000"/>
            </a:pPr>
            <a:r>
              <a:rPr lang="ru-RU" sz="2800" dirty="0">
                <a:solidFill>
                  <a:srgbClr val="35663B"/>
                </a:solidFill>
              </a:rPr>
              <a:t>Жилье должно быть: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191344" y="5272181"/>
          <a:ext cx="6192688" cy="14652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201">
                <a:tc>
                  <a:txBody>
                    <a:bodyPr/>
                    <a:lstStyle/>
                    <a:p>
                      <a:pPr marL="0" indent="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пригодным для постоянного проживания (подтверждается комиссией</a:t>
                      </a:r>
                      <a:r>
                        <a:rPr lang="ru-RU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из органов местного самоуправления)</a:t>
                      </a:r>
                      <a:r>
                        <a:rPr lang="en-US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;</a:t>
                      </a:r>
                      <a:endParaRPr lang="ru-RU" sz="1200" b="0" kern="1200" spc="-2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  <a:p>
                      <a:pPr marL="0" indent="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обеспеченным централизованными или автономными инженерными системами</a:t>
                      </a:r>
                      <a:r>
                        <a:rPr lang="ru-RU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(электроснабжение, водоснабжение, водоотведение, отопление, газифицировано</a:t>
                      </a:r>
                      <a:r>
                        <a:rPr lang="ru-RU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– при наличии)</a:t>
                      </a:r>
                    </a:p>
                    <a:p>
                      <a:pPr marL="0" indent="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не менее размера, равного учетной норме площади жилого помещения в расчете</a:t>
                      </a:r>
                      <a:r>
                        <a:rPr lang="en-US" sz="1200" b="0" kern="1200" spc="-2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на 1 члена семьи, установленной органом местного самоуправления</a:t>
                      </a:r>
                    </a:p>
                  </a:txBody>
                  <a:tcPr marL="32717" marR="32717" marT="16358" marB="163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243579" y="3516249"/>
          <a:ext cx="6140453" cy="12804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15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840"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lang="ru-RU" sz="1200" b="1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ВОЗРАСТ</a:t>
                      </a:r>
                      <a:endParaRPr lang="ru-RU" sz="1200" b="1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879174" rtl="0" eaLnBrk="0" fontAlgn="base" latinLnBrk="0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от 21 до 75 лет </a:t>
                      </a:r>
                    </a:p>
                  </a:txBody>
                  <a:tcPr marL="32717" marR="32717" marT="16358" marB="1635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68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СТАЖ РАБОТЫ</a:t>
                      </a:r>
                      <a:endParaRPr lang="ru-RU" sz="1200" b="1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3 месяца на последнем (текущем) месте работы</a:t>
                      </a:r>
                      <a:endParaRPr lang="ru-RU" sz="1200" b="0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434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СОЗАЕМЩИКИ</a:t>
                      </a:r>
                      <a:endParaRPr lang="ru-RU" sz="1200" b="1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Супруг(а) заемщика (при отсутствии брачного договора</a:t>
                      </a:r>
                      <a:r>
                        <a:rPr lang="en-US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 контракта)</a:t>
                      </a:r>
                    </a:p>
                    <a:p>
                      <a:pPr marL="0" indent="0" algn="l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Для увеличения суммы кредита в качестве созаемщика можно привлечь до 3-х человек (не только родственников)</a:t>
                      </a:r>
                    </a:p>
                  </a:txBody>
                  <a:tcPr marL="32717" marR="32717" marT="16358" marB="1635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object 13"/>
          <p:cNvSpPr/>
          <p:nvPr/>
        </p:nvSpPr>
        <p:spPr>
          <a:xfrm>
            <a:off x="217409" y="5227354"/>
            <a:ext cx="3744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7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11424" y="908720"/>
            <a:ext cx="4394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35663B"/>
                </a:solidFill>
              </a:rPr>
              <a:t>Изменения с 01.01.2021</a:t>
            </a:r>
            <a:endParaRPr lang="ru-RU" sz="3200" dirty="0">
              <a:solidFill>
                <a:srgbClr val="35663B"/>
              </a:solidFill>
            </a:endParaRPr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5961A24A-3604-4B55-85F7-3800632104F4}"/>
              </a:ext>
            </a:extLst>
          </p:cNvPr>
          <p:cNvSpPr/>
          <p:nvPr/>
        </p:nvSpPr>
        <p:spPr>
          <a:xfrm rot="9900000">
            <a:off x="492870" y="1896418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Прямоугольник 7"/>
          <p:cNvSpPr/>
          <p:nvPr/>
        </p:nvSpPr>
        <p:spPr>
          <a:xfrm>
            <a:off x="1141611" y="1826459"/>
            <a:ext cx="94309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spc="-20" dirty="0">
                <a:latin typeface="Arial" panose="020B0604020202020204" pitchFamily="34" charset="0"/>
                <a:ea typeface="Proxima Nova" charset="0"/>
              </a:rPr>
              <a:t>С 1 </a:t>
            </a:r>
            <a:r>
              <a:rPr lang="ru-RU" sz="2000" spc="-20" dirty="0" smtClean="0">
                <a:latin typeface="Arial" panose="020B0604020202020204" pitchFamily="34" charset="0"/>
                <a:ea typeface="Proxima Nova" charset="0"/>
              </a:rPr>
              <a:t>января 2021 года в </a:t>
            </a:r>
            <a:r>
              <a:rPr lang="ru-RU" sz="2000" spc="-20" dirty="0">
                <a:latin typeface="Arial" panose="020B0604020202020204" pitchFamily="34" charset="0"/>
                <a:ea typeface="Proxima Nova" charset="0"/>
              </a:rPr>
              <a:t>программу Сельская ипотека </a:t>
            </a:r>
            <a:r>
              <a:rPr lang="ru-RU" sz="2000" spc="-20" dirty="0" smtClean="0">
                <a:latin typeface="Arial" panose="020B0604020202020204" pitchFamily="34" charset="0"/>
                <a:ea typeface="Proxima Nova" charset="0"/>
              </a:rPr>
              <a:t>вступили </a:t>
            </a:r>
            <a:r>
              <a:rPr lang="ru-RU" sz="2000" spc="-20" dirty="0" smtClean="0">
                <a:latin typeface="Arial" panose="020B0604020202020204" pitchFamily="34" charset="0"/>
                <a:ea typeface="Proxima Nova" charset="0"/>
              </a:rPr>
              <a:t>в силу </a:t>
            </a:r>
            <a:r>
              <a:rPr lang="ru-RU" sz="2000" spc="-20" dirty="0" smtClean="0">
                <a:latin typeface="Arial" panose="020B0604020202020204" pitchFamily="34" charset="0"/>
                <a:ea typeface="Proxima Nova" charset="0"/>
              </a:rPr>
              <a:t>ограничения</a:t>
            </a:r>
            <a:r>
              <a:rPr lang="ru-RU" sz="2000" spc="-20" dirty="0">
                <a:latin typeface="Arial" panose="020B0604020202020204" pitchFamily="34" charset="0"/>
                <a:ea typeface="Proxima Nova" charset="0"/>
              </a:rPr>
              <a:t>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spc="-20" dirty="0">
                <a:latin typeface="Arial" panose="020B0604020202020204" pitchFamily="34" charset="0"/>
                <a:ea typeface="Proxima Nova" charset="0"/>
              </a:rPr>
              <a:t>Необходимо </a:t>
            </a:r>
            <a:r>
              <a:rPr lang="ru-RU" sz="2000" spc="-20" dirty="0" smtClean="0">
                <a:latin typeface="Arial" panose="020B0604020202020204" pitchFamily="34" charset="0"/>
                <a:ea typeface="Proxima Nova" charset="0"/>
              </a:rPr>
              <a:t>зарегистрироваться </a:t>
            </a:r>
            <a:r>
              <a:rPr lang="ru-RU" sz="2000" spc="-20" dirty="0">
                <a:latin typeface="Arial" panose="020B0604020202020204" pitchFamily="34" charset="0"/>
                <a:ea typeface="Proxima Nova" charset="0"/>
              </a:rPr>
              <a:t>в объекте покупки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spc="-20" dirty="0">
                <a:latin typeface="Arial" panose="020B0604020202020204" pitchFamily="34" charset="0"/>
                <a:ea typeface="Proxima Nova" charset="0"/>
              </a:rPr>
              <a:t>Невозможно </a:t>
            </a:r>
            <a:r>
              <a:rPr lang="ru-RU" sz="2000" spc="-20" dirty="0" smtClean="0">
                <a:latin typeface="Arial" panose="020B0604020202020204" pitchFamily="34" charset="0"/>
                <a:ea typeface="Proxima Nova" charset="0"/>
              </a:rPr>
              <a:t>купить </a:t>
            </a:r>
            <a:r>
              <a:rPr lang="ru-RU" sz="2000" spc="-20" dirty="0">
                <a:latin typeface="Arial" panose="020B0604020202020204" pitchFamily="34" charset="0"/>
                <a:ea typeface="Proxima Nova" charset="0"/>
              </a:rPr>
              <a:t>квартиру в доме этажностью более 5 </a:t>
            </a:r>
            <a:r>
              <a:rPr lang="ru-RU" sz="2000" spc="-20" dirty="0" smtClean="0">
                <a:latin typeface="Arial" panose="020B0604020202020204" pitchFamily="34" charset="0"/>
                <a:ea typeface="Proxima Nova" charset="0"/>
              </a:rPr>
              <a:t>этажей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000" spc="-20" dirty="0" smtClean="0"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20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3" name="object 13"/>
          <p:cNvSpPr/>
          <p:nvPr/>
        </p:nvSpPr>
        <p:spPr>
          <a:xfrm>
            <a:off x="1005136" y="1467639"/>
            <a:ext cx="655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73B91-465E-41C1-B3FB-8BF026197A81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9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5360" y="404664"/>
            <a:ext cx="669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5663B"/>
                </a:solidFill>
              </a:rPr>
              <a:t>Орловская область</a:t>
            </a:r>
            <a:endParaRPr lang="ru-RU" sz="3200" dirty="0">
              <a:solidFill>
                <a:srgbClr val="35663B"/>
              </a:solidFill>
            </a:endParaRPr>
          </a:p>
        </p:txBody>
      </p:sp>
      <p:sp>
        <p:nvSpPr>
          <p:cNvPr id="43" name="object 13"/>
          <p:cNvSpPr/>
          <p:nvPr/>
        </p:nvSpPr>
        <p:spPr>
          <a:xfrm>
            <a:off x="479376" y="908720"/>
            <a:ext cx="439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04112" y="1124744"/>
            <a:ext cx="4536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 сельским территориям и агломерациям </a:t>
            </a:r>
            <a:r>
              <a:rPr lang="ru-RU" sz="1600" dirty="0" smtClean="0"/>
              <a:t>Орловской </a:t>
            </a:r>
            <a:r>
              <a:rPr lang="ru-RU" sz="1600" dirty="0"/>
              <a:t>области отнесены </a:t>
            </a:r>
            <a:r>
              <a:rPr lang="ru-RU" sz="1600" dirty="0" smtClean="0"/>
              <a:t>все </a:t>
            </a:r>
            <a:r>
              <a:rPr lang="ru-RU" sz="1600" dirty="0"/>
              <a:t>муниципальные районы</a:t>
            </a:r>
            <a:r>
              <a:rPr lang="ru-RU" sz="1600" dirty="0" smtClean="0"/>
              <a:t>, </a:t>
            </a:r>
            <a:r>
              <a:rPr lang="ru-RU" sz="1600" dirty="0"/>
              <a:t>за исключением </a:t>
            </a:r>
            <a:r>
              <a:rPr lang="ru-RU" sz="1600" dirty="0" smtClean="0"/>
              <a:t>гг. Орел. Ливны, Мценск.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1124744"/>
            <a:ext cx="5962650" cy="54483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73B91-465E-41C1-B3FB-8BF026197A81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392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87488" y="2420888"/>
            <a:ext cx="8521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5663B"/>
                </a:solidFill>
              </a:rPr>
              <a:t>Предложения </a:t>
            </a:r>
            <a:r>
              <a:rPr lang="ru-RU" sz="3200" dirty="0" smtClean="0">
                <a:solidFill>
                  <a:srgbClr val="35663B"/>
                </a:solidFill>
              </a:rPr>
              <a:t>по строительству индивидуального жилого дома</a:t>
            </a:r>
            <a:endParaRPr lang="ru-RU" sz="3200" dirty="0" smtClean="0">
              <a:solidFill>
                <a:srgbClr val="35663B"/>
              </a:solidFill>
            </a:endParaRPr>
          </a:p>
          <a:p>
            <a:pPr algn="ctr"/>
            <a:r>
              <a:rPr lang="ru-RU" sz="3200" dirty="0" smtClean="0">
                <a:solidFill>
                  <a:srgbClr val="35663B"/>
                </a:solidFill>
              </a:rPr>
              <a:t>В Орловской области</a:t>
            </a:r>
            <a:endParaRPr lang="ru-RU" sz="3200" dirty="0">
              <a:solidFill>
                <a:srgbClr val="35663B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73B91-465E-41C1-B3FB-8BF026197A81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500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74" y="1538615"/>
            <a:ext cx="4860275" cy="5358580"/>
          </a:xfrm>
          <a:prstGeom prst="rect">
            <a:avLst/>
          </a:prstGeom>
        </p:spPr>
      </p:pic>
      <p:pic>
        <p:nvPicPr>
          <p:cNvPr id="26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Placeholder 6"/>
          <p:cNvSpPr txBox="1">
            <a:spLocks/>
          </p:cNvSpPr>
          <p:nvPr/>
        </p:nvSpPr>
        <p:spPr>
          <a:xfrm>
            <a:off x="307185" y="274777"/>
            <a:ext cx="5992059" cy="70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 eaLnBrk="1" latinLnBrk="0" hangingPunct="1">
              <a:buNone/>
              <a:defRPr sz="3000" b="0" spc="10">
                <a:solidFill>
                  <a:srgbClr val="35663B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Строительство индивидуального жилого дома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305618" y="29941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305618" y="351909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305618" y="404492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299244" y="2478630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299244" y="45799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336504" y="250723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301736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529736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68212" y="5991564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587909" y="6034922"/>
            <a:ext cx="99423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7185" y="1124744"/>
            <a:ext cx="11261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spc="1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Аккредитована подрядная организация</a:t>
            </a:r>
            <a:r>
              <a:rPr lang="ru-RU" sz="2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 ООО «СК </a:t>
            </a:r>
            <a:r>
              <a:rPr lang="ru-RU" sz="2000" spc="10" dirty="0" err="1" smtClean="0">
                <a:solidFill>
                  <a:srgbClr val="35663B"/>
                </a:solidFill>
                <a:latin typeface="Arial" panose="020B0604020202020204" pitchFamily="34" charset="0"/>
              </a:rPr>
              <a:t>Новпроект</a:t>
            </a:r>
            <a:r>
              <a:rPr lang="ru-RU" sz="2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» Сайт: </a:t>
            </a:r>
            <a:r>
              <a:rPr lang="en-US" sz="2000" spc="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hlinkClick r:id="rId5"/>
              </a:rPr>
              <a:t>https://novproect.ru</a:t>
            </a:r>
            <a:r>
              <a:rPr lang="en-US" sz="2000" spc="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hlinkClick r:id="rId5"/>
              </a:rPr>
              <a:t>/</a:t>
            </a:r>
            <a:r>
              <a:rPr lang="ru-RU" sz="2000" spc="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       </a:t>
            </a:r>
            <a:r>
              <a:rPr lang="ru-RU" sz="2000" spc="10" dirty="0">
                <a:solidFill>
                  <a:srgbClr val="35663B"/>
                </a:solidFill>
                <a:latin typeface="Arial" panose="020B0604020202020204" pitchFamily="34" charset="0"/>
              </a:rPr>
              <a:t>Контакты:</a:t>
            </a:r>
            <a:r>
              <a:rPr lang="ru-RU" sz="2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 </a:t>
            </a:r>
            <a:r>
              <a:rPr lang="ru-RU" sz="2000" dirty="0" smtClean="0"/>
              <a:t>8 </a:t>
            </a:r>
            <a:r>
              <a:rPr lang="ru-RU" sz="2000" dirty="0"/>
              <a:t>(4862)78-11-91</a:t>
            </a:r>
            <a:endParaRPr lang="ru-RU" sz="2000" spc="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7968" y="1833264"/>
            <a:ext cx="5581650" cy="9810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07968" y="3123997"/>
            <a:ext cx="56550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ООО «Строительная Компания </a:t>
            </a:r>
            <a:r>
              <a:rPr lang="ru-RU" sz="1400" dirty="0" err="1"/>
              <a:t>Новпроект</a:t>
            </a:r>
            <a:r>
              <a:rPr lang="ru-RU" sz="1400" dirty="0"/>
              <a:t>» специализируется на возведении теплых и комфортных домов из экологически чистых материалов используя только современные и инновационные технологии. Компания не использует в своем строительстве вредные недолговечные материалы. Применяемые стройматериалы проходят строгий входной контроль, изучается их состав и влияние на здоровье человека. В </a:t>
            </a:r>
            <a:r>
              <a:rPr lang="ru-RU" sz="1400" dirty="0" smtClean="0"/>
              <a:t>построенных </a:t>
            </a:r>
            <a:r>
              <a:rPr lang="ru-RU" sz="1400" dirty="0"/>
              <a:t>домах всегда легко дышится и приятно находиться.</a:t>
            </a:r>
          </a:p>
          <a:p>
            <a:r>
              <a:rPr lang="ru-RU" sz="1400" dirty="0" smtClean="0"/>
              <a:t>Помогают клиентам </a:t>
            </a:r>
            <a:r>
              <a:rPr lang="ru-RU" sz="1400" dirty="0"/>
              <a:t>реализовывать сложнейшие и высокотехнологичные задачи строительства дома.</a:t>
            </a:r>
            <a:endParaRPr lang="ru-RU" sz="1400" dirty="0">
              <a:effectLst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73B91-465E-41C1-B3FB-8BF026197A81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8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Placeholder 6"/>
          <p:cNvSpPr txBox="1">
            <a:spLocks/>
          </p:cNvSpPr>
          <p:nvPr/>
        </p:nvSpPr>
        <p:spPr>
          <a:xfrm>
            <a:off x="307185" y="274777"/>
            <a:ext cx="5992059" cy="70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 eaLnBrk="1" latinLnBrk="0" hangingPunct="1">
              <a:buNone/>
              <a:defRPr sz="3000" b="0" spc="10">
                <a:solidFill>
                  <a:srgbClr val="35663B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Строительство индивидуального жилого дома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305618" y="29941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305618" y="351909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305618" y="404492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299244" y="2478630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299244" y="45799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336504" y="250723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301736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529736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68212" y="5991564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587909" y="6034922"/>
            <a:ext cx="99423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7185" y="1165391"/>
            <a:ext cx="11261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spc="1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Аккредитована подрядная организация</a:t>
            </a:r>
            <a:r>
              <a:rPr lang="ru-RU" sz="2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 ООО «Империал</a:t>
            </a:r>
            <a:r>
              <a:rPr lang="ru-RU" sz="2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» Сайт: </a:t>
            </a:r>
            <a:r>
              <a:rPr lang="en-US" sz="2000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hlinkClick r:id="rId4"/>
              </a:rPr>
              <a:t>https://www.ooo-imperial.ru</a:t>
            </a:r>
            <a:r>
              <a:rPr lang="en-US" sz="2000" spc="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hlinkClick r:id="rId4"/>
              </a:rPr>
              <a:t>/</a:t>
            </a:r>
            <a:r>
              <a:rPr lang="ru-RU" sz="2000" spc="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spc="10" dirty="0">
                <a:solidFill>
                  <a:srgbClr val="35663B"/>
                </a:solidFill>
                <a:latin typeface="Arial" panose="020B0604020202020204" pitchFamily="34" charset="0"/>
              </a:rPr>
              <a:t>Контакты:</a:t>
            </a:r>
            <a:r>
              <a:rPr lang="ru-RU" sz="2000" spc="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/>
              <a:t>8(4</a:t>
            </a:r>
            <a:r>
              <a:rPr lang="ru-RU" sz="2000" dirty="0" smtClean="0"/>
              <a:t>862</a:t>
            </a:r>
            <a:r>
              <a:rPr lang="ru-RU" sz="2000" dirty="0"/>
              <a:t>) </a:t>
            </a:r>
            <a:r>
              <a:rPr lang="ru-RU" sz="2000" dirty="0" smtClean="0"/>
              <a:t>48-78-50, </a:t>
            </a:r>
            <a:endParaRPr lang="ru-RU" sz="2000" dirty="0"/>
          </a:p>
          <a:p>
            <a:pPr algn="r"/>
            <a:r>
              <a:rPr lang="ru-RU" sz="2000" dirty="0"/>
              <a:t>8 953 618-91-60</a:t>
            </a:r>
          </a:p>
          <a:p>
            <a:endParaRPr lang="ru-RU" sz="2000" spc="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09478" y="3237839"/>
            <a:ext cx="615913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ООО «Империал» — это компания, благодаря которой десятки жителей Орловской области и близлежащих регионов уже обзавелись надёжными и доступными </a:t>
            </a:r>
            <a:r>
              <a:rPr lang="ru-RU" sz="1100" b="1" dirty="0"/>
              <a:t>канадскими домами</a:t>
            </a:r>
            <a:r>
              <a:rPr lang="ru-RU" sz="1100" dirty="0"/>
              <a:t>. Мы можем </a:t>
            </a:r>
            <a:r>
              <a:rPr lang="ru-RU" sz="1100" b="1" dirty="0"/>
              <a:t>построить дом в Орле</a:t>
            </a:r>
            <a:r>
              <a:rPr lang="ru-RU" sz="1100" dirty="0"/>
              <a:t>, а также предлагаем строительство:</a:t>
            </a:r>
          </a:p>
          <a:p>
            <a:r>
              <a:rPr lang="ru-RU" sz="1100" dirty="0"/>
              <a:t>Малоэтажных </a:t>
            </a:r>
            <a:r>
              <a:rPr lang="ru-RU" sz="1100" dirty="0" smtClean="0"/>
              <a:t>жилых зданий любого </a:t>
            </a:r>
            <a:r>
              <a:rPr lang="ru-RU" sz="1100" dirty="0"/>
              <a:t>типа;</a:t>
            </a:r>
          </a:p>
          <a:p>
            <a:r>
              <a:rPr lang="ru-RU" sz="1100" dirty="0" smtClean="0"/>
              <a:t>Хозяйственных построек любого </a:t>
            </a:r>
            <a:r>
              <a:rPr lang="ru-RU" sz="1100" dirty="0"/>
              <a:t>типа — от гаражей до бань;</a:t>
            </a:r>
          </a:p>
          <a:p>
            <a:r>
              <a:rPr lang="ru-RU" sz="1100" dirty="0"/>
              <a:t>Пристроек и мансард;</a:t>
            </a:r>
          </a:p>
          <a:p>
            <a:r>
              <a:rPr lang="ru-RU" sz="1100" dirty="0" smtClean="0"/>
              <a:t>Коммерческих объектов: гостиниц</a:t>
            </a:r>
            <a:r>
              <a:rPr lang="ru-RU" sz="1100" dirty="0"/>
              <a:t>, офисов, павильонов, магазинов и т.д.</a:t>
            </a:r>
          </a:p>
          <a:p>
            <a:r>
              <a:rPr lang="ru-RU" sz="1100" dirty="0"/>
              <a:t>Мы возводим </a:t>
            </a:r>
            <a:r>
              <a:rPr lang="ru-RU" sz="1100" b="1" dirty="0"/>
              <a:t>дома по канадской технологии в Орле</a:t>
            </a:r>
            <a:r>
              <a:rPr lang="ru-RU" sz="1100" dirty="0"/>
              <a:t> в соответствии с мировыми стандартами качества. Стремление к постоянному совершенствованию позволяет нам сегодня предугадывать завтрашние тенденции рынка, удовлетворять желания самых прогрессивных заказчиков. Профессионализм на всех участках работы — от непосредственного возведения дома до менеджмента и контроля качества позволяет нам гарантировать надёжность и долговечность возводимых построек.</a:t>
            </a:r>
          </a:p>
          <a:p>
            <a:r>
              <a:rPr lang="ru-RU" sz="1100" dirty="0"/>
              <a:t>Свою задачу мы видим в том, чтобы сделать жизнь наших клиентов как можно более комфортной и безопасной. Предлагая современные решения для возведения жилых и хозяйственных зданий, мы обеспечиваем потребности широкого круга потребителей — от предпринимателей, стремящихся получить самое оптимальное для себя решение, до молодых семей, приобретающих своё первое собственное жильё. </a:t>
            </a:r>
          </a:p>
          <a:p>
            <a:r>
              <a:rPr lang="ru-RU" sz="1100" dirty="0"/>
              <a:t>Делая ставку на современные </a:t>
            </a:r>
            <a:r>
              <a:rPr lang="ru-RU" sz="1100" dirty="0" smtClean="0"/>
              <a:t>технологии строительства, </a:t>
            </a:r>
            <a:r>
              <a:rPr lang="ru-RU" sz="1100" dirty="0"/>
              <a:t>профессионализм своих сотрудников и жёсткий контроль качества на всех этапах работ, мы уверены, что сможем предложить вам лучшие </a:t>
            </a:r>
            <a:r>
              <a:rPr lang="ru-RU" sz="1100" b="1" dirty="0"/>
              <a:t>канадские дома в Орловской области</a:t>
            </a:r>
            <a:r>
              <a:rPr lang="ru-RU" sz="1100" dirty="0"/>
              <a:t>.</a:t>
            </a:r>
          </a:p>
          <a:p>
            <a:endParaRPr lang="ru-RU" sz="1400" dirty="0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214" y="2159372"/>
            <a:ext cx="6638925" cy="1076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554" y="1698209"/>
            <a:ext cx="3651996" cy="502327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73B91-465E-41C1-B3FB-8BF026197A81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023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Placeholder 6"/>
          <p:cNvSpPr txBox="1">
            <a:spLocks/>
          </p:cNvSpPr>
          <p:nvPr/>
        </p:nvSpPr>
        <p:spPr>
          <a:xfrm>
            <a:off x="307185" y="274777"/>
            <a:ext cx="5992059" cy="70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 eaLnBrk="1" latinLnBrk="0" hangingPunct="1">
              <a:buNone/>
              <a:defRPr sz="3000" b="0" spc="10">
                <a:solidFill>
                  <a:srgbClr val="35663B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Строительство индивидуального жилого дома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305618" y="29941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305618" y="351909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305618" y="404492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299244" y="2478630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299244" y="45799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336504" y="250723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301736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529736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68212" y="5991564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587909" y="6034922"/>
            <a:ext cx="99423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7185" y="1124744"/>
            <a:ext cx="11261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1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Аккредитована подрядная </a:t>
            </a:r>
            <a:r>
              <a:rPr lang="ru-RU" sz="2000" spc="1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организация</a:t>
            </a:r>
            <a:r>
              <a:rPr lang="ru-RU" sz="2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 </a:t>
            </a:r>
            <a:r>
              <a:rPr lang="ru-RU" sz="2000" b="1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ООО </a:t>
            </a:r>
            <a:r>
              <a:rPr lang="ru-RU" sz="2000" b="1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«Стройфорс57»                                                 </a:t>
            </a:r>
            <a:r>
              <a:rPr lang="ru-RU" sz="2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Сайт: </a:t>
            </a:r>
            <a:r>
              <a:rPr lang="en-US" sz="2000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hlinkClick r:id="rId4"/>
              </a:rPr>
              <a:t>http://</a:t>
            </a:r>
            <a:r>
              <a:rPr lang="en-US" sz="2000" spc="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hlinkClick r:id="rId4"/>
              </a:rPr>
              <a:t>www.sf57.ru</a:t>
            </a:r>
            <a:r>
              <a:rPr lang="ru-RU" sz="2000" spc="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sz="2000" spc="10" dirty="0">
                <a:solidFill>
                  <a:srgbClr val="35663B"/>
                </a:solidFill>
                <a:latin typeface="Arial" panose="020B0604020202020204" pitchFamily="34" charset="0"/>
              </a:rPr>
              <a:t>Контакты: </a:t>
            </a:r>
            <a:r>
              <a:rPr lang="en-US" sz="2000" dirty="0" smtClean="0"/>
              <a:t>8-909-649-64-90 </a:t>
            </a:r>
            <a:r>
              <a:rPr lang="en-US" sz="2000" dirty="0"/>
              <a:t>/ </a:t>
            </a:r>
            <a:r>
              <a:rPr lang="en-US" sz="2000" dirty="0" smtClean="0"/>
              <a:t>tp@sf57.ru</a:t>
            </a:r>
            <a:endParaRPr lang="ru-RU" sz="2000" spc="10" dirty="0"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73B91-465E-41C1-B3FB-8BF026197A81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2730" y="1497940"/>
            <a:ext cx="3057525" cy="1076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9330" y="2617853"/>
            <a:ext cx="8686800" cy="3752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18" y="2181565"/>
            <a:ext cx="3314700" cy="1943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93" y="4489455"/>
            <a:ext cx="32861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11081</TotalTime>
  <Words>1028</Words>
  <Application>Microsoft Office PowerPoint</Application>
  <PresentationFormat>Широкоэкранный</PresentationFormat>
  <Paragraphs>106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맑은 고딕</vt:lpstr>
      <vt:lpstr>Arial</vt:lpstr>
      <vt:lpstr>Calibri</vt:lpstr>
      <vt:lpstr>Proxima Nova</vt:lpstr>
      <vt:lpstr>Segoe UI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Бадаев Д.С.</dc:creator>
  <cp:lastModifiedBy>Хохлова Юлия Геннадиевна</cp:lastModifiedBy>
  <cp:revision>411</cp:revision>
  <cp:lastPrinted>2020-09-08T13:39:11Z</cp:lastPrinted>
  <dcterms:created xsi:type="dcterms:W3CDTF">2019-11-26T12:29:04Z</dcterms:created>
  <dcterms:modified xsi:type="dcterms:W3CDTF">2021-01-12T15:11:54Z</dcterms:modified>
</cp:coreProperties>
</file>